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5" r:id="rId3"/>
    <p:sldId id="269" r:id="rId4"/>
    <p:sldId id="261" r:id="rId5"/>
    <p:sldId id="270" r:id="rId6"/>
    <p:sldId id="271" r:id="rId7"/>
    <p:sldId id="263" r:id="rId8"/>
    <p:sldId id="267" r:id="rId9"/>
    <p:sldId id="273" r:id="rId10"/>
    <p:sldId id="275" r:id="rId11"/>
    <p:sldId id="260" r:id="rId12"/>
  </p:sldIdLst>
  <p:sldSz cx="12192000" cy="6858000"/>
  <p:notesSz cx="6735763" cy="98663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AEB"/>
    <a:srgbClr val="B0CEEA"/>
    <a:srgbClr val="A6C9E8"/>
    <a:srgbClr val="F6F000"/>
    <a:srgbClr val="FCF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249" cy="494981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5928" y="0"/>
            <a:ext cx="2918249" cy="494981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7826014D-E434-4B31-B158-92CD530CE149}" type="datetimeFigureOut">
              <a:rPr lang="de-DE" smtClean="0"/>
              <a:t>02.06.2020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8546CA44-BB6C-4DC1-AE0A-9416049FAE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8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5029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5854B885-94F0-407B-9564-3521CE064502}" type="datetimeFigureOut">
              <a:rPr lang="de-DE" smtClean="0"/>
              <a:t>02.06.2020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367" tIns="45683" rIns="91367" bIns="4568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0" cy="495028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0" cy="495028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F6BFB6E9-689A-4C91-A4A3-E50EE09A70C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6040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Durch das Mittelstufenschul</a:t>
            </a:r>
            <a:r>
              <a:rPr lang="de-DE" baseline="0" dirty="0" smtClean="0"/>
              <a:t> Konzept konnte die Solgrabenschule Schüler für 1 Klasse mehr aufnehmen.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FB6E9-689A-4C91-A4A3-E50EE09A70CE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150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Am</a:t>
            </a:r>
            <a:r>
              <a:rPr lang="de-DE" baseline="0" dirty="0" smtClean="0"/>
              <a:t> Ende der Aufbaustufe entscheidet die Solgrabenschule per Konferenzbeschluss wer den praxisorientierten bzw. den mittleren Bildungsgang besuchen darf.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FB6E9-689A-4C91-A4A3-E50EE09A70CE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6093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Solgrabenschule und BSG sehr</a:t>
            </a:r>
            <a:r>
              <a:rPr lang="de-DE" baseline="0" dirty="0" smtClean="0"/>
              <a:t> komfortabel da nur Kooperation mit einer Schule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FB6E9-689A-4C91-A4A3-E50EE09A70CE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060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D2BB-BB48-43A4-916B-AF51BBC0E01C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8135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AAC6-5464-4C91-BBE8-18B9B1C19ACA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8456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0CE0E-A536-468D-AD12-6D34732E8A3B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8303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95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6F28-830B-4C91-888A-DAF43140FE27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9029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4FDBD-00D1-40D2-BE86-DD74667885C7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8299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85294-5D76-47B4-9952-D9F83BFA4197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68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CA4B-6255-4EAB-9377-5D0B267F6FAF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738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D7C4D-ED93-4327-B442-47B0CBB18C3A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085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4506D-E32C-4635-A65A-8D9D119CAFE9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460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C99AB-13E9-47EB-8D4B-F7C30C3E0D8A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728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1EF60-AEFA-497E-8DCF-3CDBFA15D5F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2970B-35C4-4240-BD13-71C6E41ED8C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11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tg-ganztag@sgbn.Bad-nauheim.schulverwaltung.hessen.de" TargetMode="External"/><Relationship Id="rId2" Type="http://schemas.openxmlformats.org/officeDocument/2006/relationships/hyperlink" Target="mailto:roland.fertig@bsg.wtkedu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tkedu.de/wws/26.php?f=NjQxLTQ1OTU2MTUxNjM5Ni0jQPo8mX98DKIyXwIv-2F21xR8EQ&amp;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37724" y="2139331"/>
            <a:ext cx="9493918" cy="3912770"/>
          </a:xfrm>
        </p:spPr>
        <p:txBody>
          <a:bodyPr>
            <a:noAutofit/>
          </a:bodyPr>
          <a:lstStyle/>
          <a:p>
            <a:r>
              <a:rPr lang="de-DE" sz="5400" b="1" dirty="0" smtClean="0"/>
              <a:t>Information für Eltern und Schüler der </a:t>
            </a:r>
            <a:r>
              <a:rPr lang="de-DE" sz="5400" b="1" dirty="0" smtClean="0"/>
              <a:t>7ten Klassen der Solgrabenschule zum </a:t>
            </a:r>
            <a:r>
              <a:rPr lang="de-DE" sz="5400" b="1" dirty="0" smtClean="0"/>
              <a:t>Unterrichtsangebot der BSG </a:t>
            </a:r>
            <a:endParaRPr lang="de-DE" sz="5400" dirty="0"/>
          </a:p>
        </p:txBody>
      </p:sp>
      <p:pic>
        <p:nvPicPr>
          <p:cNvPr id="4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45DA-BDB0-4118-8C89-8D6F9B906D2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1</a:t>
            </a:fld>
            <a:endParaRPr lang="de-DE" dirty="0"/>
          </a:p>
        </p:txBody>
      </p:sp>
      <p:pic>
        <p:nvPicPr>
          <p:cNvPr id="9" name="Bild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32" y="222215"/>
            <a:ext cx="2495300" cy="161286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923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772" y="312623"/>
            <a:ext cx="11603962" cy="58549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6910" y="362325"/>
            <a:ext cx="10515600" cy="1325563"/>
          </a:xfrm>
        </p:spPr>
        <p:txBody>
          <a:bodyPr/>
          <a:lstStyle/>
          <a:p>
            <a:r>
              <a:rPr lang="de-DE" b="1" dirty="0" smtClean="0"/>
              <a:t/>
            </a:r>
            <a:br>
              <a:rPr lang="de-DE" b="1" dirty="0" smtClean="0"/>
            </a:b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10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65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Die Mittelstufenschule</a:t>
            </a:r>
            <a:br>
              <a:rPr lang="de-DE" b="1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35082"/>
            <a:ext cx="10943492" cy="4453800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Die </a:t>
            </a:r>
            <a:r>
              <a:rPr lang="de-DE" dirty="0"/>
              <a:t>zentrale Zielsetzung der Mittelstufenschule ist das </a:t>
            </a:r>
            <a:r>
              <a:rPr lang="de-DE" dirty="0" smtClean="0"/>
              <a:t>Gelingen des </a:t>
            </a:r>
            <a:r>
              <a:rPr lang="de-DE" dirty="0"/>
              <a:t>Übergangs Schule – Beruf</a:t>
            </a:r>
            <a:r>
              <a:rPr lang="de-DE" dirty="0" smtClean="0"/>
              <a:t>.</a:t>
            </a:r>
          </a:p>
          <a:p>
            <a:endParaRPr lang="de-DE" dirty="0"/>
          </a:p>
          <a:p>
            <a:r>
              <a:rPr lang="de-DE" dirty="0"/>
              <a:t>Der Rahmenlehrplan der BF soll beim mittleren Abschluss erfüllt sein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>
                <a:solidFill>
                  <a:srgbClr val="C00000"/>
                </a:solidFill>
              </a:rPr>
              <a:t>Motto Mittelstufenschule: Nicht alles können, aber alles kennen </a:t>
            </a:r>
            <a:r>
              <a:rPr lang="de-DE" dirty="0" smtClean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</a:p>
          <a:p>
            <a:pPr marL="0" indent="0">
              <a:buNone/>
            </a:pPr>
            <a:endParaRPr lang="de-DE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</a:rPr>
              <a:t>				Fragen</a:t>
            </a:r>
            <a: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</a:rPr>
              <a:t>?</a:t>
            </a:r>
            <a:b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</a:rPr>
            </a:br>
            <a: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</a:rPr>
              <a:t/>
            </a:r>
            <a:b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</a:rPr>
            </a:br>
            <a: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</a:rPr>
              <a:t>….. gerne per Mail an      </a:t>
            </a:r>
            <a: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  <a:hlinkClick r:id="rId2"/>
              </a:rPr>
              <a:t>roland.fertig@bsg.wtkedu.de</a:t>
            </a:r>
            <a: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</a:rPr>
              <a:t/>
            </a:r>
            <a:b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</a:rPr>
            </a:br>
            <a:r>
              <a:rPr lang="de-DE" sz="3300" dirty="0">
                <a:solidFill>
                  <a:srgbClr val="C00000"/>
                </a:solidFill>
                <a:sym typeface="Wingdings" panose="05000000000000000000" pitchFamily="2" charset="2"/>
              </a:rPr>
              <a:t/>
            </a:r>
            <a:br>
              <a:rPr lang="de-DE" sz="3300" dirty="0">
                <a:solidFill>
                  <a:srgbClr val="C00000"/>
                </a:solidFill>
                <a:sym typeface="Wingdings" panose="05000000000000000000" pitchFamily="2" charset="2"/>
              </a:rPr>
            </a:br>
            <a:r>
              <a:rPr lang="de-DE" sz="3300" dirty="0">
                <a:solidFill>
                  <a:srgbClr val="C00000"/>
                </a:solidFill>
                <a:sym typeface="Wingdings" panose="05000000000000000000" pitchFamily="2" charset="2"/>
              </a:rPr>
              <a:t>oder </a:t>
            </a:r>
            <a: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</a:rPr>
              <a:t>	</a:t>
            </a:r>
            <a:r>
              <a:rPr lang="de-DE" sz="3300" dirty="0" smtClean="0">
                <a:solidFill>
                  <a:srgbClr val="C00000"/>
                </a:solidFill>
                <a:sym typeface="Wingdings" panose="05000000000000000000" pitchFamily="2" charset="2"/>
                <a:hlinkClick r:id="rId3"/>
              </a:rPr>
              <a:t>ltg-ganztag@sgbn.Bad-nauheim.schulverwaltung.hessen.de</a:t>
            </a:r>
            <a:endParaRPr lang="de-DE" sz="3300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3300" dirty="0">
              <a:solidFill>
                <a:srgbClr val="C00000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11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32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79375"/>
            <a:ext cx="10515600" cy="1325563"/>
          </a:xfrm>
        </p:spPr>
        <p:txBody>
          <a:bodyPr/>
          <a:lstStyle/>
          <a:p>
            <a:r>
              <a:rPr lang="de-DE" b="1" dirty="0" smtClean="0"/>
              <a:t>Die Mittelstufenschule</a:t>
            </a:r>
            <a:br>
              <a:rPr lang="de-DE" b="1" dirty="0" smtClean="0"/>
            </a:b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2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000" y="954224"/>
            <a:ext cx="1899932" cy="124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9287"/>
            <a:ext cx="9300440" cy="6072188"/>
          </a:xfrm>
          <a:prstGeom prst="rect">
            <a:avLst/>
          </a:prstGeom>
        </p:spPr>
      </p:pic>
      <p:sp>
        <p:nvSpPr>
          <p:cNvPr id="11" name="Geschweifte Klammer rechts 10"/>
          <p:cNvSpPr/>
          <p:nvPr/>
        </p:nvSpPr>
        <p:spPr>
          <a:xfrm>
            <a:off x="9256773" y="4067175"/>
            <a:ext cx="232611" cy="2471737"/>
          </a:xfrm>
          <a:prstGeom prst="rightBrac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Geschweifte Klammer rechts 12"/>
          <p:cNvSpPr/>
          <p:nvPr/>
        </p:nvSpPr>
        <p:spPr>
          <a:xfrm>
            <a:off x="9256774" y="759618"/>
            <a:ext cx="232611" cy="3231357"/>
          </a:xfrm>
          <a:prstGeom prst="rightBrac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9385" y="4344987"/>
            <a:ext cx="2702615" cy="173355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8000" y="2654300"/>
            <a:ext cx="1739871" cy="1116013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9626054" y="2404823"/>
            <a:ext cx="1524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4 Tage/Woche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9510255" y="620055"/>
            <a:ext cx="1418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 Tag/Woche</a:t>
            </a:r>
            <a:endParaRPr lang="de-DE" dirty="0"/>
          </a:p>
        </p:txBody>
      </p:sp>
      <p:cxnSp>
        <p:nvCxnSpPr>
          <p:cNvPr id="19" name="Gerader Verbinder 18"/>
          <p:cNvCxnSpPr/>
          <p:nvPr/>
        </p:nvCxnSpPr>
        <p:spPr>
          <a:xfrm flipV="1">
            <a:off x="9626054" y="4067174"/>
            <a:ext cx="2184946" cy="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8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Die Mittelstufenschule</a:t>
            </a:r>
            <a:br>
              <a:rPr lang="de-DE" b="1" dirty="0" smtClean="0"/>
            </a:b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3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38" y="0"/>
            <a:ext cx="8718884" cy="682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4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/>
          <a:srcRect l="1511" t="3142"/>
          <a:stretch/>
        </p:blipFill>
        <p:spPr>
          <a:xfrm>
            <a:off x="1657356" y="0"/>
            <a:ext cx="7467587" cy="6682960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>
            <a:off x="1981199" y="124240"/>
            <a:ext cx="3409950" cy="2952750"/>
          </a:xfrm>
          <a:prstGeom prst="ellipse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Ellipse 9"/>
          <p:cNvSpPr/>
          <p:nvPr/>
        </p:nvSpPr>
        <p:spPr>
          <a:xfrm>
            <a:off x="1123950" y="3586162"/>
            <a:ext cx="3409950" cy="2952750"/>
          </a:xfrm>
          <a:prstGeom prst="ellipse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865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5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705083"/>
              </p:ext>
            </p:extLst>
          </p:nvPr>
        </p:nvGraphicFramePr>
        <p:xfrm>
          <a:off x="537412" y="545431"/>
          <a:ext cx="8520780" cy="4416552"/>
        </p:xfrm>
        <a:graphic>
          <a:graphicData uri="http://schemas.openxmlformats.org/drawingml/2006/table">
            <a:tbl>
              <a:tblPr firstRow="1" firstCol="1" bandRow="1"/>
              <a:tblGrid>
                <a:gridCol w="425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0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Angebotene Schwerpunkte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Vorbereitung auf z. B. folgende Berufe: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Ernährung / Hauswirtschaft / Gastronomie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Hotel- und Restaurantfachfrau/-mann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Lebensmittelfachverkäufer/in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Koch/Köchin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Hauswirtschafter/in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Familienpfleger/in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Diätassistent/in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Lebensmitteltechniker/in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0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Wirtschaft und Verwaltung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Kauffrau und Kaufmann </a:t>
                      </a:r>
                      <a:b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für Büromanagement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im Einzelhandel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im Groß- und Außenhandel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Fachverkäufer/in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82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6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403648"/>
              </p:ext>
            </p:extLst>
          </p:nvPr>
        </p:nvGraphicFramePr>
        <p:xfrm>
          <a:off x="518695" y="176462"/>
          <a:ext cx="8520780" cy="6309360"/>
        </p:xfrm>
        <a:graphic>
          <a:graphicData uri="http://schemas.openxmlformats.org/drawingml/2006/table">
            <a:tbl>
              <a:tblPr firstRow="1" firstCol="1" bandRow="1"/>
              <a:tblGrid>
                <a:gridCol w="425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0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Angebotene Schwerpunkte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Vorbereitung auf z. B. folgende Berufe: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Gesundheit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Medizinische / Zahnmedizin. / Tiermedizin. Fachangestellte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Laborant/in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Medizinisch-techn. Assistent/in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Diätassistent/in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Gesundheits- und Krankenpfleger/in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Altenpfleger/in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Tierpfleger/in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Medizin. Bademeister/in (Masseur/in)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Rettungssanitäter/in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Ergotherapeut/in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Logopäde/in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0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Sozialwesen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Sozialassistent/in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Erzieher/in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Sozialpädagoge/in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Sozialarbeiter/in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Altenpfleger/in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Krankenpfleger/in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156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7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25" y="156848"/>
            <a:ext cx="8067174" cy="5590230"/>
          </a:xfrm>
          <a:prstGeom prst="rect">
            <a:avLst/>
          </a:prstGeom>
        </p:spPr>
      </p:pic>
      <p:sp>
        <p:nvSpPr>
          <p:cNvPr id="9" name="Geschweifte Klammer rechts 8"/>
          <p:cNvSpPr/>
          <p:nvPr/>
        </p:nvSpPr>
        <p:spPr>
          <a:xfrm>
            <a:off x="8422982" y="1521988"/>
            <a:ext cx="232611" cy="2678996"/>
          </a:xfrm>
          <a:prstGeom prst="rightBrac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8961301" y="2261321"/>
            <a:ext cx="20417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Block-Praktikum in der 8+9 Klasse</a:t>
            </a:r>
            <a:endParaRPr lang="de-DE" sz="2400" dirty="0"/>
          </a:p>
        </p:txBody>
      </p:sp>
      <p:sp>
        <p:nvSpPr>
          <p:cNvPr id="11" name="Geschweifte Klammer rechts 10"/>
          <p:cNvSpPr/>
          <p:nvPr/>
        </p:nvSpPr>
        <p:spPr>
          <a:xfrm rot="5400000">
            <a:off x="5415161" y="3148013"/>
            <a:ext cx="343710" cy="5541841"/>
          </a:xfrm>
          <a:prstGeom prst="rightBrac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2631798" y="6039079"/>
            <a:ext cx="6928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Schüler werden an der BSG zusammen unterrichtet</a:t>
            </a:r>
            <a:endParaRPr lang="de-DE" sz="2400" dirty="0"/>
          </a:p>
        </p:txBody>
      </p:sp>
      <p:sp>
        <p:nvSpPr>
          <p:cNvPr id="13" name="Ellipse 12"/>
          <p:cNvSpPr/>
          <p:nvPr/>
        </p:nvSpPr>
        <p:spPr>
          <a:xfrm>
            <a:off x="2911643" y="3745832"/>
            <a:ext cx="2390272" cy="455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Projektprüfung</a:t>
            </a:r>
            <a:endParaRPr lang="de-DE" dirty="0"/>
          </a:p>
        </p:txBody>
      </p:sp>
      <p:sp>
        <p:nvSpPr>
          <p:cNvPr id="14" name="Ellipse 13"/>
          <p:cNvSpPr/>
          <p:nvPr/>
        </p:nvSpPr>
        <p:spPr>
          <a:xfrm>
            <a:off x="5518484" y="5053263"/>
            <a:ext cx="2398295" cy="5170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Präsentations- prüfung</a:t>
            </a:r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2816094" y="1521988"/>
            <a:ext cx="5301179" cy="1856919"/>
          </a:xfrm>
          <a:prstGeom prst="rect">
            <a:avLst/>
          </a:prstGeom>
          <a:solidFill>
            <a:srgbClr val="F6F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Orientierungsphase</a:t>
            </a:r>
            <a:endPara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2816093" y="3380615"/>
            <a:ext cx="5301180" cy="887502"/>
          </a:xfrm>
          <a:prstGeom prst="rect">
            <a:avLst/>
          </a:prstGeom>
          <a:solidFill>
            <a:srgbClr val="B7DA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Vertiefungsphase</a:t>
            </a:r>
            <a:endPara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2898280" y="3918075"/>
            <a:ext cx="2280639" cy="404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Projektprüfung</a:t>
            </a:r>
            <a:endParaRPr lang="de-DE" dirty="0"/>
          </a:p>
        </p:txBody>
      </p:sp>
      <p:sp>
        <p:nvSpPr>
          <p:cNvPr id="19" name="Rechteck 18"/>
          <p:cNvSpPr/>
          <p:nvPr/>
        </p:nvSpPr>
        <p:spPr>
          <a:xfrm>
            <a:off x="5447071" y="4269825"/>
            <a:ext cx="2685994" cy="1300458"/>
          </a:xfrm>
          <a:prstGeom prst="rect">
            <a:avLst/>
          </a:prstGeom>
          <a:solidFill>
            <a:srgbClr val="B7DA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Vertiefungsphase</a:t>
            </a:r>
            <a:endPara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5157030" y="5141872"/>
            <a:ext cx="3121201" cy="404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Präsentationsprüfung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813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6910" y="362325"/>
            <a:ext cx="10515600" cy="1325563"/>
          </a:xfrm>
        </p:spPr>
        <p:txBody>
          <a:bodyPr/>
          <a:lstStyle/>
          <a:p>
            <a:r>
              <a:rPr lang="de-DE" b="1" dirty="0"/>
              <a:t>Die Mittelstufenschule</a:t>
            </a:r>
            <a:r>
              <a:rPr lang="de-DE" b="1" dirty="0" smtClean="0"/>
              <a:t/>
            </a:r>
            <a:br>
              <a:rPr lang="de-DE" b="1" dirty="0" smtClean="0"/>
            </a:b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8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37" y="2050213"/>
            <a:ext cx="11432582" cy="296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1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6910" y="362325"/>
            <a:ext cx="10515600" cy="1325563"/>
          </a:xfrm>
        </p:spPr>
        <p:txBody>
          <a:bodyPr/>
          <a:lstStyle/>
          <a:p>
            <a:r>
              <a:rPr lang="de-DE" b="1" dirty="0" smtClean="0"/>
              <a:t/>
            </a:r>
            <a:br>
              <a:rPr lang="de-DE" b="1" dirty="0" smtClean="0"/>
            </a:b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2C4E-36D4-449A-8AE6-5F5339699EA6}" type="datetime1">
              <a:rPr lang="de-DE" smtClean="0"/>
              <a:t>02.06.2020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R. Fertig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970B-35C4-4240-BD13-71C6E41ED8C1}" type="slidenum">
              <a:rPr lang="de-DE" smtClean="0"/>
              <a:t>9</a:t>
            </a:fld>
            <a:endParaRPr lang="de-DE" dirty="0"/>
          </a:p>
        </p:txBody>
      </p:sp>
      <p:pic>
        <p:nvPicPr>
          <p:cNvPr id="7" name="Picture 3" descr="C:\Users\astolz\Desktop\LOGO BSG\BSG Logo mit Bereich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5" y="0"/>
            <a:ext cx="2799849" cy="183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93" y="0"/>
            <a:ext cx="5177246" cy="6734630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5724710" y="352298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>
                <a:hlinkClick r:id="rId4"/>
              </a:rPr>
              <a:t>https://www.wtkedu.de/wws/26.php?f=NjQxLTQ1OTU2MTUxNjM5Ni0jQPo8mX98DKIyXwIv-2F21xR8EQ&amp;a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5724710" y="2611315"/>
            <a:ext cx="5334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Unter diesem Link bitte die online Einwahl vornehmen </a:t>
            </a:r>
            <a:br>
              <a:rPr lang="de-DE" dirty="0" smtClean="0"/>
            </a:br>
            <a:r>
              <a:rPr lang="de-DE" dirty="0" smtClean="0"/>
              <a:t>(Link einfach in Browser kopieren):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87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</Words>
  <Application>Microsoft Office PowerPoint</Application>
  <PresentationFormat>Breitbild</PresentationFormat>
  <Paragraphs>108</Paragraphs>
  <Slides>11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Office Theme</vt:lpstr>
      <vt:lpstr>Information für Eltern und Schüler der 7ten Klassen der Solgrabenschule zum Unterrichtsangebot der BSG </vt:lpstr>
      <vt:lpstr>Die Mittelstufenschule </vt:lpstr>
      <vt:lpstr>Die Mittelstufenschule </vt:lpstr>
      <vt:lpstr>PowerPoint-Präsentation</vt:lpstr>
      <vt:lpstr>PowerPoint-Präsentation</vt:lpstr>
      <vt:lpstr>PowerPoint-Präsentation</vt:lpstr>
      <vt:lpstr>PowerPoint-Präsentation</vt:lpstr>
      <vt:lpstr>Die Mittelstufenschule </vt:lpstr>
      <vt:lpstr> </vt:lpstr>
      <vt:lpstr> </vt:lpstr>
      <vt:lpstr>Die Mittelstufenschule </vt:lpstr>
    </vt:vector>
  </TitlesOfParts>
  <Company>BSG Bad Nauheim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Mittelstufenschule  an der BSG  in Kooperation mit der Solgrabenschule</dc:title>
  <dc:creator>Roland Fertig</dc:creator>
  <cp:lastModifiedBy>Roland Fertig</cp:lastModifiedBy>
  <cp:revision>41</cp:revision>
  <cp:lastPrinted>2018-04-19T16:18:13Z</cp:lastPrinted>
  <dcterms:created xsi:type="dcterms:W3CDTF">2015-11-09T17:53:47Z</dcterms:created>
  <dcterms:modified xsi:type="dcterms:W3CDTF">2020-06-02T07:12:36Z</dcterms:modified>
</cp:coreProperties>
</file>